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9915-527C-490C-B0EB-91272CA37A9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E8D2-2B92-4058-90CF-F6C6E9F09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39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9915-527C-490C-B0EB-91272CA37A9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E8D2-2B92-4058-90CF-F6C6E9F09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30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9915-527C-490C-B0EB-91272CA37A9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E8D2-2B92-4058-90CF-F6C6E9F09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69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9915-527C-490C-B0EB-91272CA37A9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E8D2-2B92-4058-90CF-F6C6E9F09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43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9915-527C-490C-B0EB-91272CA37A9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E8D2-2B92-4058-90CF-F6C6E9F09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14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9915-527C-490C-B0EB-91272CA37A9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E8D2-2B92-4058-90CF-F6C6E9F09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72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9915-527C-490C-B0EB-91272CA37A9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E8D2-2B92-4058-90CF-F6C6E9F09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36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9915-527C-490C-B0EB-91272CA37A9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E8D2-2B92-4058-90CF-F6C6E9F09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96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9915-527C-490C-B0EB-91272CA37A9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E8D2-2B92-4058-90CF-F6C6E9F09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32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9915-527C-490C-B0EB-91272CA37A9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E8D2-2B92-4058-90CF-F6C6E9F09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2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9915-527C-490C-B0EB-91272CA37A9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DE8D2-2B92-4058-90CF-F6C6E9F09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41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89915-527C-490C-B0EB-91272CA37A9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DE8D2-2B92-4058-90CF-F6C6E9F09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67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Программирование циклов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34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Обратите внимание на то, как цикл с предусловием преобразуется в цикл с постусловием — условие цикла помещается после тела цикла и заменяется на противоположное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ru-RU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 ≤ N) = i &gt; N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тот, и другой цикл повторят свое выполнение (N + 1) раз. Переменная i выполняет роль не только знаменателя в дроби 1/i!, но и является счетчиком числа повторений цикла. Такие переменные называются </a:t>
            </a:r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параметрами цикла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И еще: в цикле с постусловием служебные слова </a:t>
            </a:r>
            <a:r>
              <a:rPr lang="ru-RU" sz="2000" b="1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</a:t>
            </a:r>
            <a:r>
              <a:rPr lang="ru-RU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b="1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сами выполняют роль операторных скобок. Поэтому писать </a:t>
            </a:r>
            <a:r>
              <a:rPr lang="ru-RU" sz="2000" b="1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  <a:r>
              <a:rPr lang="ru-RU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b="1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здесь не требуется.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5412432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Выполнение этих программ на компьютере для значения N = 7 приводит к следующему результату: Е=2,7182539.</a:t>
            </a:r>
          </a:p>
        </p:txBody>
      </p:sp>
    </p:spTree>
    <p:extLst>
      <p:ext uri="{BB962C8B-B14F-4D97-AF65-F5344CB8AC3E}">
        <p14:creationId xmlns:p14="http://schemas.microsoft.com/office/powerpoint/2010/main" val="371962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9102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программирования циклов с заданным числом повторений при постоянном шаге изменения параметра цикла в Паскале существует цикл с параметром. Вот как выглядит программа решения той же задачи с использованием цикла с параметром:</a:t>
            </a:r>
          </a:p>
        </p:txBody>
      </p:sp>
      <p:pic>
        <p:nvPicPr>
          <p:cNvPr id="7170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44882"/>
            <a:ext cx="5544616" cy="429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54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1608" y="476672"/>
            <a:ext cx="8496944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 программе используется оператор цикла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, для которого существуют два варианта: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) 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 &lt;параметр цикла&gt;:=&lt;выражение 1&gt; То &lt;выражение 2&gt;</a:t>
            </a:r>
          </a:p>
          <a:p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Do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 &lt;оператор&gt;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) 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 &lt;параметр цикла&gt;:=&lt;выражение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&gt;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Downto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 &lt;выражение 2&gt;</a:t>
            </a:r>
          </a:p>
          <a:p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Do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 &lt;оператор&gt;</a:t>
            </a:r>
          </a:p>
        </p:txBody>
      </p:sp>
    </p:spTree>
    <p:extLst>
      <p:ext uri="{BB962C8B-B14F-4D97-AF65-F5344CB8AC3E}">
        <p14:creationId xmlns:p14="http://schemas.microsoft.com/office/powerpoint/2010/main" val="73771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389534"/>
            <a:ext cx="8676456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133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</a:rPr>
              <a:t>Здесь &lt;параметр цикла&gt; — имя простой переменной порядкового типа. Выполнение оператора 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90"/>
                </a:solidFill>
                <a:effectLst/>
              </a:rPr>
              <a:t>For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</a:rPr>
              <a:t> в первом варианте (То) происходит по следующей схеме.</a:t>
            </a:r>
          </a:p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</a:rPr>
              <a:t>1. Вычисляются значения &lt;выражения 1&gt; и &lt;выражения 2&gt;. Это делается только один раз при входе в цикл.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000090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</a:rPr>
              <a:t>2. Параметру цикла присваивается значение &lt;выражения 1&gt;.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000090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</a:rPr>
              <a:t>3. Значение параметра цикла сравнивается со значением &lt;выражения 2&gt;. Если параметр цикла меньше или равен этому значению, то выполняется тело цикла (&lt;оператор&gt;), в противном случае выполнение цикла заканчивается.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000090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</a:rPr>
              <a:t>4. Значение параметра цикла изменяется на следующее значение в его типе (для целых чисел — увеличивается на единицу); происходит возврат к пункту 3.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78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4860" y="404664"/>
            <a:ext cx="810034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цикла 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объединяет в себе действия, которые при использовании цикла 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выполняют различные операторы: присваивание параметру начального значения, сравнение его с конечным значением, изменение значения параметра на следующее.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втором варианте оператора 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слово 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Downto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буквально можно перевести как «вниз до». В таком случае параметр цикла изменяется по убыванию, т. е. при каждом повторении цикла параметр изменяет свое значение на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предыдущее.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оператором 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учитывайте следующие правила:</a:t>
            </a:r>
          </a:p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параметр цикла не может иметь вещественного типа;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в теле цикла нельзя изменять переменную-параметр цикла;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при выходе из цикла значение переменной-параметра является неопределенным.</a:t>
            </a:r>
          </a:p>
        </p:txBody>
      </p:sp>
    </p:spTree>
    <p:extLst>
      <p:ext uri="{BB962C8B-B14F-4D97-AF65-F5344CB8AC3E}">
        <p14:creationId xmlns:p14="http://schemas.microsoft.com/office/powerpoint/2010/main" val="248635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05" y="476672"/>
            <a:ext cx="8490959" cy="5821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43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40" y="2144789"/>
            <a:ext cx="8388424" cy="3386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692696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Составить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программу в 3-х циклах (постусловие, предусловие, цикл с параметром)</a:t>
            </a:r>
          </a:p>
        </p:txBody>
      </p:sp>
    </p:spTree>
    <p:extLst>
      <p:ext uri="{BB962C8B-B14F-4D97-AF65-F5344CB8AC3E}">
        <p14:creationId xmlns:p14="http://schemas.microsoft.com/office/powerpoint/2010/main" val="19190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764704"/>
            <a:ext cx="8771783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2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60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70620" y="764704"/>
            <a:ext cx="7416824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133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  <a:latin typeface="Tahoma" pitchFamily="34" charset="0"/>
                <a:cs typeface="Tahoma" pitchFamily="34" charset="0"/>
              </a:rPr>
              <a:t> 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  <a:latin typeface="Tahoma" pitchFamily="34" charset="0"/>
                <a:cs typeface="Tahoma" pitchFamily="34" charset="0"/>
              </a:rPr>
              <a:t>Цикл с предусловием (цикл-пока):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00009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00009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90"/>
                </a:solidFill>
                <a:effectLst/>
                <a:latin typeface="Times New Roman" pitchFamily="18" charset="0"/>
                <a:cs typeface="Times New Roman" pitchFamily="18" charset="0"/>
              </a:rPr>
              <a:t>While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  <a:latin typeface="Times New Roman" pitchFamily="18" charset="0"/>
                <a:cs typeface="Times New Roman" pitchFamily="18" charset="0"/>
              </a:rPr>
              <a:t> &lt; логическое выражение &gt;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90"/>
                </a:solidFill>
                <a:effectLst/>
                <a:latin typeface="Times New Roman" pitchFamily="18" charset="0"/>
                <a:cs typeface="Times New Roman" pitchFamily="18" charset="0"/>
              </a:rPr>
              <a:t>Do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00009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  <a:latin typeface="Times New Roman" pitchFamily="18" charset="0"/>
                <a:cs typeface="Times New Roman" pitchFamily="18" charset="0"/>
              </a:rPr>
              <a:t> &lt; оператор &gt;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  <a:latin typeface="Tahoma" pitchFamily="34" charset="0"/>
                <a:cs typeface="Tahoma" pitchFamily="34" charset="0"/>
              </a:rPr>
              <a:t>        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  <a:latin typeface="Tahoma" pitchFamily="34" charset="0"/>
                <a:cs typeface="Tahoma" pitchFamily="34" charset="0"/>
              </a:rPr>
              <a:t> 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  <a:latin typeface="Tahoma" pitchFamily="34" charset="0"/>
                <a:cs typeface="Tahoma" pitchFamily="34" charset="0"/>
              </a:rPr>
              <a:t>Цикл с постусловием (цикл-до):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00009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00009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90"/>
                </a:solidFill>
                <a:effectLst/>
                <a:latin typeface="Times New Roman" pitchFamily="18" charset="0"/>
                <a:cs typeface="Times New Roman" pitchFamily="18" charset="0"/>
              </a:rPr>
              <a:t>Repeat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00009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  <a:latin typeface="Times New Roman" pitchFamily="18" charset="0"/>
                <a:cs typeface="Times New Roman" pitchFamily="18" charset="0"/>
              </a:rPr>
              <a:t> &lt; оператор &gt;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90"/>
                </a:solidFill>
                <a:effectLst/>
                <a:latin typeface="Times New Roman" pitchFamily="18" charset="0"/>
                <a:cs typeface="Times New Roman" pitchFamily="18" charset="0"/>
              </a:rPr>
              <a:t>Until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  <a:latin typeface="Times New Roman" pitchFamily="18" charset="0"/>
                <a:cs typeface="Times New Roman" pitchFamily="18" charset="0"/>
              </a:rPr>
              <a:t> &lt; логическое выражение &gt; 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000090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2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Различают циклы с заданным числом повторений и итерационные циклы.</a:t>
            </a:r>
          </a:p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примерах конкретных задач рассмотрим приемы программирования циклов.</a:t>
            </a:r>
          </a:p>
        </p:txBody>
      </p:sp>
    </p:spTree>
    <p:extLst>
      <p:ext uri="{BB962C8B-B14F-4D97-AF65-F5344CB8AC3E}">
        <p14:creationId xmlns:p14="http://schemas.microsoft.com/office/powerpoint/2010/main" val="162122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74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>
                <a:spLocks noChangeArrowheads="1"/>
              </p:cNvSpPr>
              <p:nvPr/>
            </p:nvSpPr>
            <p:spPr bwMode="auto">
              <a:xfrm>
                <a:off x="395908" y="476672"/>
                <a:ext cx="8460432" cy="56181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133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13335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90"/>
                    </a:solidFill>
                    <a:effectLst/>
                  </a:rPr>
                  <a:t>ЗАДАЧА. Известно, что сумма следующего бесконечного числового ряда:</a:t>
                </a:r>
              </a:p>
              <a:p>
                <a:pPr marL="0" marR="0" lvl="0" indent="13335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ru-RU" altLang="ru-RU" sz="2000" b="1" dirty="0">
                  <a:solidFill>
                    <a:srgbClr val="000090"/>
                  </a:solidFill>
                </a:endParaRPr>
              </a:p>
              <a:p>
                <a:pPr marL="0" marR="0" lvl="0" indent="13335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alt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13335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90"/>
                    </a:solidFill>
                    <a:effectLst/>
                  </a:rPr>
                  <a:t>  </a:t>
                </a:r>
                <a:endParaRPr kumimoji="0" lang="ru-RU" alt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13335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ru-RU" sz="2000" b="1" i="0" u="none" strike="noStrike" cap="none" normalizeH="0" baseline="0" dirty="0" smtClean="0">
                  <a:ln>
                    <a:noFill/>
                  </a:ln>
                  <a:solidFill>
                    <a:srgbClr val="000090"/>
                  </a:solidFill>
                  <a:effectLst/>
                </a:endParaRPr>
              </a:p>
              <a:p>
                <a:pPr marL="0" marR="0" lvl="0" indent="13335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90"/>
                    </a:solidFill>
                    <a:effectLst/>
                  </a:rPr>
                  <a:t>в пределе стремится к значению константы е = 2,71828182... </a:t>
                </a:r>
              </a:p>
              <a:p>
                <a:pPr marL="0" marR="0" lvl="0" indent="13335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ru-RU" altLang="ru-RU" sz="2000" b="1" dirty="0">
                  <a:solidFill>
                    <a:srgbClr val="000090"/>
                  </a:solidFill>
                </a:endParaRPr>
              </a:p>
              <a:p>
                <a:pPr marL="0" marR="0" lvl="0" indent="13335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90"/>
                    </a:solidFill>
                    <a:effectLst/>
                  </a:rPr>
                  <a:t>Функция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ru-RU" altLang="ru-RU" sz="40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90"/>
                            </a:solidFill>
                            <a:effectLst/>
                            <a:latin typeface="Cambria Math"/>
                          </a:rPr>
                        </m:ctrlPr>
                      </m:sSupPr>
                      <m:e>
                        <m:r>
                          <a:rPr kumimoji="0" lang="en-US" altLang="ru-RU" sz="40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90"/>
                            </a:solidFill>
                            <a:effectLst/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kumimoji="0" lang="en-US" altLang="ru-RU" sz="40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90"/>
                            </a:solidFill>
                            <a:effectLst/>
                            <a:latin typeface="Cambria Math"/>
                          </a:rPr>
                          <m:t>𝒙</m:t>
                        </m:r>
                      </m:sup>
                    </m:sSup>
                  </m:oMath>
                </a14:m>
                <a:r>
                  <a:rPr kumimoji="0" lang="ru-RU" alt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90"/>
                    </a:solidFill>
                    <a:effectLst/>
                  </a:rPr>
                  <a:t> называется экспонентой, а логарифм по основанию е называется натуральным логарифмом: </a:t>
                </a:r>
                <a:r>
                  <a:rPr kumimoji="0" lang="en-US" alt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90"/>
                    </a:solidFill>
                    <a:effectLst/>
                  </a:rPr>
                  <a:t>ln</a:t>
                </a:r>
                <a:r>
                  <a:rPr kumimoji="0" lang="ru-RU" alt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90"/>
                    </a:solidFill>
                    <a:effectLst/>
                  </a:rPr>
                  <a:t>х.</a:t>
                </a:r>
                <a:endParaRPr kumimoji="0" lang="ru-RU" alt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13335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90"/>
                    </a:solidFill>
                    <a:effectLst/>
                  </a:rPr>
                  <a:t>Требуется составить программу, вычисляющую эту константу по сумме числового ряда. </a:t>
                </a:r>
              </a:p>
              <a:p>
                <a:pPr marL="0" marR="0" lvl="0" indent="13335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ru-RU" altLang="ru-RU" sz="2000" b="1" dirty="0">
                  <a:solidFill>
                    <a:srgbClr val="000090"/>
                  </a:solidFill>
                </a:endParaRPr>
              </a:p>
              <a:p>
                <a:pPr marL="0" marR="0" lvl="0" indent="13335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000" b="1" i="0" u="none" strike="noStrike" cap="none" normalizeH="0" baseline="0" dirty="0" smtClean="0">
                    <a:ln>
                      <a:noFill/>
                    </a:ln>
                    <a:solidFill>
                      <a:schemeClr val="tx2">
                        <a:lumMod val="50000"/>
                      </a:schemeClr>
                    </a:solidFill>
                    <a:effectLst/>
                  </a:rPr>
                  <a:t>Напомним, что символ «!» читается как «факториал» — функция, определенная следующим образом:</a:t>
                </a:r>
              </a:p>
              <a:p>
                <a:pPr marL="0" marR="0" lvl="0" indent="13335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000" b="1" i="0" u="none" strike="noStrike" cap="none" normalizeH="0" baseline="0" dirty="0" smtClean="0">
                    <a:ln>
                      <a:noFill/>
                    </a:ln>
                    <a:solidFill>
                      <a:schemeClr val="tx2">
                        <a:lumMod val="50000"/>
                      </a:schemeClr>
                    </a:solidFill>
                    <a:effectLst/>
                  </a:rPr>
                  <a:t>  </a:t>
                </a:r>
              </a:p>
              <a:p>
                <a:pPr marL="0" marR="0" lvl="0" indent="13335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90"/>
                    </a:solidFill>
                    <a:effectLst/>
                  </a:rPr>
                  <a:t>  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908" y="476672"/>
                <a:ext cx="8460432" cy="5618141"/>
              </a:xfrm>
              <a:prstGeom prst="rect">
                <a:avLst/>
              </a:prstGeom>
              <a:blipFill rotWithShape="1">
                <a:blip r:embed="rId2"/>
                <a:stretch>
                  <a:fillRect l="-793" r="-72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46919"/>
            <a:ext cx="4801413" cy="111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83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7821" y="476672"/>
            <a:ext cx="8460432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</a:rPr>
              <a:t>Если слагаемые в вычисляемом выражении обозначить так:</a:t>
            </a:r>
            <a:endParaRPr kumimoji="0" lang="en-US" altLang="ru-RU" sz="2000" b="1" i="0" u="none" strike="noStrike" cap="none" normalizeH="0" baseline="0" dirty="0" smtClean="0">
              <a:ln>
                <a:noFill/>
              </a:ln>
              <a:solidFill>
                <a:srgbClr val="000090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2000" b="1" dirty="0">
              <a:solidFill>
                <a:srgbClr val="000090"/>
              </a:solidFill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2000" b="1" i="0" u="none" strike="noStrike" cap="none" normalizeH="0" baseline="0" dirty="0" smtClean="0">
              <a:ln>
                <a:noFill/>
              </a:ln>
              <a:solidFill>
                <a:srgbClr val="000090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2000" b="1" i="0" u="none" strike="noStrike" cap="none" normalizeH="0" baseline="0" dirty="0" smtClean="0">
              <a:ln>
                <a:noFill/>
              </a:ln>
              <a:solidFill>
                <a:srgbClr val="000090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</a:rPr>
              <a:t>  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</a:rPr>
              <a:t>то обобщенная формула для i-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90"/>
                </a:solidFill>
                <a:effectLst/>
              </a:rPr>
              <a:t>го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</a:rPr>
              <a:t> элемента будет следующей:</a:t>
            </a:r>
            <a:endParaRPr kumimoji="0" lang="en-US" altLang="ru-RU" sz="2000" b="1" i="0" u="none" strike="noStrike" cap="none" normalizeH="0" baseline="0" dirty="0" smtClean="0">
              <a:ln>
                <a:noFill/>
              </a:ln>
              <a:solidFill>
                <a:srgbClr val="000090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2000" b="1" dirty="0">
              <a:solidFill>
                <a:srgbClr val="000090"/>
              </a:solidFill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2000" b="1" i="0" u="none" strike="noStrike" cap="none" normalizeH="0" baseline="0" dirty="0" smtClean="0">
              <a:ln>
                <a:noFill/>
              </a:ln>
              <a:solidFill>
                <a:srgbClr val="000090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</a:rPr>
              <a:t>  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2000" b="1" i="0" u="none" strike="noStrike" cap="none" normalizeH="0" baseline="0" dirty="0" smtClean="0">
              <a:ln>
                <a:noFill/>
              </a:ln>
              <a:solidFill>
                <a:srgbClr val="000090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</a:rPr>
              <a:t>Нетрудно увидеть, что между элементами данной последовательности имеется зависимость: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</a:rPr>
              <a:t>   </a:t>
            </a:r>
          </a:p>
        </p:txBody>
      </p:sp>
      <p:pic>
        <p:nvPicPr>
          <p:cNvPr id="3" name="Picture 4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7616215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732" y="2998302"/>
            <a:ext cx="1334609" cy="9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728" y="5312192"/>
            <a:ext cx="7393526" cy="86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68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Такая зависимость называется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рекуррентной зависимостью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а соответствующая числовая последовательность —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рекуррентной последовательностью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Данная рекуррентная последовательность может быть описана следующей ветвящейся формулой, которая называется рекуррентной формулой</a:t>
            </a:r>
            <a:r>
              <a:rPr lang="ru-RU" altLang="ru-RU" sz="2000" b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7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80928"/>
            <a:ext cx="3600400" cy="138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09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680542"/>
            <a:ext cx="62324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Циклы с заданным числом повторений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1110" y="1438752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1. Дано целое положительное значение </a:t>
            </a:r>
            <a:r>
              <a:rPr lang="ru-RU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Требуется вычислить сумму:</a:t>
            </a:r>
          </a:p>
        </p:txBody>
      </p:sp>
      <p:pic>
        <p:nvPicPr>
          <p:cNvPr id="4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492896"/>
            <a:ext cx="4114743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6951" y="3789040"/>
            <a:ext cx="852116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</a:rPr>
              <a:t>  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</a:rPr>
              <a:t>Ниже приводятся два варианта программы решения этой задачи. В первом варианте используется цикл с предусловием, во втором — цикл с постусловием.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</a:rPr>
              <a:t>  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</a:rPr>
              <a:t>Обратите внимание на то, как цикл с предусловием преобразуется в цикл с </a:t>
            </a:r>
          </a:p>
        </p:txBody>
      </p:sp>
    </p:spTree>
    <p:extLst>
      <p:ext uri="{BB962C8B-B14F-4D97-AF65-F5344CB8AC3E}">
        <p14:creationId xmlns:p14="http://schemas.microsoft.com/office/powerpoint/2010/main" val="360900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810090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30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371</Words>
  <Application>Microsoft Office PowerPoint</Application>
  <PresentationFormat>Экран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Программирование циклов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Программирование циклов</dc:title>
  <dc:creator>школа</dc:creator>
  <cp:lastModifiedBy>школа</cp:lastModifiedBy>
  <cp:revision>6</cp:revision>
  <dcterms:created xsi:type="dcterms:W3CDTF">2020-11-17T13:48:48Z</dcterms:created>
  <dcterms:modified xsi:type="dcterms:W3CDTF">2020-11-17T14:48:32Z</dcterms:modified>
</cp:coreProperties>
</file>