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6" r:id="rId4"/>
    <p:sldId id="258" r:id="rId5"/>
    <p:sldId id="259" r:id="rId6"/>
    <p:sldId id="260" r:id="rId7"/>
    <p:sldId id="261" r:id="rId8"/>
    <p:sldId id="264" r:id="rId9"/>
    <p:sldId id="267" r:id="rId10"/>
    <p:sldId id="262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08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6;&#1082;&#1086;&#1083;&#1072;\&#1056;&#1072;&#1073;&#1086;&#1095;&#1080;&#1081;%20&#1089;&#1090;&#1086;&#1083;\&#1082;&#1086;&#1085;&#1082;&#1091;&#1088;&#1089;14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6;&#1082;&#1086;&#1083;&#1072;\&#1056;&#1072;&#1073;&#1086;&#1095;&#1080;&#1081;%20&#1089;&#1090;&#1086;&#1083;\&#1082;&#1086;&#1085;&#1082;&#1091;&#1088;&#1089;14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6;&#1082;&#1086;&#1083;&#1072;\&#1056;&#1072;&#1073;&#1086;&#1095;&#1080;&#1081;%20&#1089;&#1090;&#1086;&#1083;\&#1082;&#1086;&#1085;&#1082;&#1091;&#1088;&#1089;14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6;&#1082;&#1086;&#1083;&#1072;\&#1056;&#1072;&#1073;&#1086;&#1095;&#1080;&#1081;%20&#1089;&#1090;&#1086;&#1083;\&#1082;&#1086;&#1085;&#1082;&#1091;&#1088;&#1089;14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Средний балл учебных достижений</a:t>
            </a:r>
          </a:p>
        </c:rich>
      </c:tx>
      <c:layout>
        <c:manualLayout>
          <c:xMode val="edge"/>
          <c:yMode val="edge"/>
          <c:x val="0.33268423382928269"/>
          <c:y val="1.1469495206744425E-2"/>
        </c:manualLayout>
      </c:layout>
      <c:overlay val="1"/>
    </c:title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Лист1!$A$3</c:f>
              <c:strCache>
                <c:ptCount val="1"/>
                <c:pt idx="0">
                  <c:v>история</c:v>
                </c:pt>
              </c:strCache>
            </c:strRef>
          </c:tx>
          <c:invertIfNegative val="1"/>
          <c:cat>
            <c:strRef>
              <c:f>Лист1!$B$1:$D$2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4</c:v>
                </c:pt>
                <c:pt idx="1">
                  <c:v>4.0199999999999996</c:v>
                </c:pt>
                <c:pt idx="2">
                  <c:v>4.3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обществознание</c:v>
                </c:pt>
              </c:strCache>
            </c:strRef>
          </c:tx>
          <c:invertIfNegative val="1"/>
          <c:cat>
            <c:strRef>
              <c:f>Лист1!$B$1:$D$2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4.2</c:v>
                </c:pt>
                <c:pt idx="2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78816"/>
        <c:axId val="99793088"/>
        <c:axId val="0"/>
      </c:bar3DChart>
      <c:catAx>
        <c:axId val="34978816"/>
        <c:scaling>
          <c:orientation val="minMax"/>
        </c:scaling>
        <c:delete val="1"/>
        <c:axPos val="b"/>
        <c:majorTickMark val="none"/>
        <c:minorTickMark val="cross"/>
        <c:tickLblPos val="nextTo"/>
        <c:crossAx val="99793088"/>
        <c:crosses val="autoZero"/>
        <c:auto val="1"/>
        <c:lblAlgn val="ctr"/>
        <c:lblOffset val="100"/>
        <c:noMultiLvlLbl val="1"/>
      </c:catAx>
      <c:valAx>
        <c:axId val="9979308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cross"/>
        <c:tickLblPos val="nextTo"/>
        <c:crossAx val="34978816"/>
        <c:crosses val="autoZero"/>
        <c:crossBetween val="between"/>
      </c:valAx>
    </c:plotArea>
    <c:legend>
      <c:legendPos val="r"/>
      <c:layout/>
      <c:overlay val="1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invertIfNegative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multiLvlStrRef>
              <c:f>Лист2!$A$1:$D$2</c:f>
              <c:multiLvlStrCache>
                <c:ptCount val="4"/>
                <c:lvl>
                  <c:pt idx="1">
                    <c:v>2010-2011</c:v>
                  </c:pt>
                  <c:pt idx="2">
                    <c:v>2011-2012</c:v>
                  </c:pt>
                  <c:pt idx="3">
                    <c:v>2012-2013</c:v>
                  </c:pt>
                </c:lvl>
                <c:lvl>
                  <c:pt idx="0">
                    <c:v>участие учащихся в предметных олимпиадах</c:v>
                  </c:pt>
                </c:lvl>
              </c:multiLvlStrCache>
            </c:multiLvlStrRef>
          </c:cat>
          <c:val>
            <c:numRef>
              <c:f>Лист2!$A$3:$D$3</c:f>
              <c:numCache>
                <c:formatCode>General</c:formatCode>
                <c:ptCount val="4"/>
                <c:pt idx="1">
                  <c:v>22</c:v>
                </c:pt>
                <c:pt idx="2">
                  <c:v>28</c:v>
                </c:pt>
                <c:pt idx="3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51488"/>
        <c:axId val="34212672"/>
      </c:barChart>
      <c:valAx>
        <c:axId val="34212672"/>
        <c:scaling>
          <c:orientation val="minMax"/>
        </c:scaling>
        <c:delete val="1"/>
        <c:axPos val="b"/>
        <c:majorGridlines/>
        <c:numFmt formatCode="General" sourceLinked="1"/>
        <c:majorTickMark val="cross"/>
        <c:minorTickMark val="cross"/>
        <c:tickLblPos val="nextTo"/>
        <c:crossAx val="42751488"/>
        <c:crosses val="autoZero"/>
        <c:crossBetween val="between"/>
      </c:valAx>
      <c:catAx>
        <c:axId val="42751488"/>
        <c:scaling>
          <c:orientation val="minMax"/>
        </c:scaling>
        <c:delete val="1"/>
        <c:axPos val="l"/>
        <c:majorTickMark val="cross"/>
        <c:minorTickMark val="cross"/>
        <c:tickLblPos val="nextTo"/>
        <c:crossAx val="34212672"/>
        <c:crosses val="autoZero"/>
        <c:auto val="1"/>
        <c:lblAlgn val="ctr"/>
        <c:lblOffset val="100"/>
        <c:noMultiLvlLbl val="1"/>
      </c:catAx>
    </c:plotArea>
    <c:plotVisOnly val="1"/>
    <c:dispBlanksAs val="zero"/>
    <c:showDLblsOverMax val="1"/>
  </c:chart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Лист3!$A$1:$C$1</c:f>
              <c:strCache>
                <c:ptCount val="3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</c:strCache>
            </c:strRef>
          </c:cat>
          <c:val>
            <c:numRef>
              <c:f>Лист3!$A$2:$C$2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1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zero"/>
    <c:showDLblsOverMax val="1"/>
  </c:chart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invertIfNegative val="1"/>
          <c:val>
            <c:numRef>
              <c:f>Лист4!$B$1:$G$1</c:f>
              <c:numCache>
                <c:formatCode>General</c:formatCode>
                <c:ptCount val="6"/>
                <c:pt idx="0">
                  <c:v>0</c:v>
                </c:pt>
                <c:pt idx="2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invertIfNegative val="1"/>
          <c:val>
            <c:numRef>
              <c:f>Лист4!$B$2:$G$2</c:f>
              <c:numCache>
                <c:formatCode>General</c:formatCode>
                <c:ptCount val="6"/>
                <c:pt idx="0">
                  <c:v>3</c:v>
                </c:pt>
                <c:pt idx="2">
                  <c:v>4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invertIfNegative val="1"/>
          <c:val>
            <c:numRef>
              <c:f>Лист4!$B$3:$G$3</c:f>
              <c:numCache>
                <c:formatCode>General</c:formatCode>
                <c:ptCount val="6"/>
                <c:pt idx="0">
                  <c:v>4</c:v>
                </c:pt>
                <c:pt idx="2">
                  <c:v>5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invertIfNegative val="1"/>
          <c:val>
            <c:numRef>
              <c:f>Лист4!$B$4:$G$4</c:f>
              <c:numCache>
                <c:formatCode>General</c:formatCode>
                <c:ptCount val="6"/>
                <c:pt idx="0">
                  <c:v>7</c:v>
                </c:pt>
                <c:pt idx="2">
                  <c:v>9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03680"/>
        <c:axId val="35119104"/>
      </c:barChart>
      <c:catAx>
        <c:axId val="42503680"/>
        <c:scaling>
          <c:orientation val="minMax"/>
        </c:scaling>
        <c:delete val="1"/>
        <c:axPos val="l"/>
        <c:majorTickMark val="cross"/>
        <c:minorTickMark val="cross"/>
        <c:tickLblPos val="nextTo"/>
        <c:crossAx val="35119104"/>
        <c:crosses val="autoZero"/>
        <c:auto val="1"/>
        <c:lblAlgn val="ctr"/>
        <c:lblOffset val="100"/>
        <c:noMultiLvlLbl val="1"/>
      </c:catAx>
      <c:valAx>
        <c:axId val="35119104"/>
        <c:scaling>
          <c:orientation val="minMax"/>
        </c:scaling>
        <c:delete val="1"/>
        <c:axPos val="b"/>
        <c:majorGridlines/>
        <c:numFmt formatCode="General" sourceLinked="1"/>
        <c:majorTickMark val="cross"/>
        <c:minorTickMark val="cross"/>
        <c:tickLblPos val="nextTo"/>
        <c:crossAx val="4250368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1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Профессиональные достижения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кандидата для участия в конкурсе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получение денежного поощрения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лучшими учителями Самарской области в 2014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7678" y="4857760"/>
            <a:ext cx="5114916" cy="1185874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Колыванов А.В.,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кандидат исторических наук,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учитель истории и обществознания</a:t>
            </a:r>
          </a:p>
          <a:p>
            <a:endParaRPr lang="ru-RU" dirty="0"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1714480" y="214314"/>
            <a:ext cx="5786478" cy="500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ГБОУ СОШ №2 «ОЦ» с. Кинель-Черкассы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Победители и призеры этапов</a:t>
            </a:r>
            <a:br>
              <a:rPr lang="ru-RU" sz="2800" b="1" dirty="0" smtClean="0"/>
            </a:br>
            <a:r>
              <a:rPr lang="ru-RU" sz="2800" b="1" dirty="0" smtClean="0"/>
              <a:t>Всероссийской олимпиады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571612"/>
          <a:ext cx="8786874" cy="5120640"/>
        </p:xfrm>
        <a:graphic>
          <a:graphicData uri="http://schemas.openxmlformats.org/drawingml/2006/table">
            <a:tbl>
              <a:tblPr/>
              <a:tblGrid>
                <a:gridCol w="251776"/>
                <a:gridCol w="545331"/>
                <a:gridCol w="2828907"/>
                <a:gridCol w="2745349"/>
                <a:gridCol w="2415511"/>
              </a:tblGrid>
              <a:tr h="2912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Окружной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Демидова Ольга-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 место по обществознанию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Трифонова Дарья-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 место по обществознанию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Демидова Ольга-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 место по истории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Лысак Алена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-2место по обществознанию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Лысак Алена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-1 место по праву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Попова Екатерина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-1место по истории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Грачева Настя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-3 место по истории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Попова Екатерина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-1 место по праву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Бакай Юлия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-3 место по праву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Уварова Кристина-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 место по обществознанию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Дерягина Алина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-3 место по праву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6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Всероссийский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Буракова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Ирина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(Всероссийская олимпиада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«Наука нефтегазовой отрасли – молодёжи России»)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 место по истории/обществознанию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4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Всего учащихся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189" marR="4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686800" cy="192882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Победители и призеры мероприятий интеллектуальной, научно-исследовательской направленности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00108"/>
          <a:ext cx="8643998" cy="5643529"/>
        </p:xfrm>
        <a:graphic>
          <a:graphicData uri="http://schemas.openxmlformats.org/drawingml/2006/table">
            <a:tbl>
              <a:tblPr/>
              <a:tblGrid>
                <a:gridCol w="648617"/>
                <a:gridCol w="3155759"/>
                <a:gridCol w="1767756"/>
                <a:gridCol w="1857388"/>
                <a:gridCol w="1214478"/>
              </a:tblGrid>
              <a:tr h="158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Название конкурса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6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Межрегиональный конкурс творческих работ молодёжи «Колокола памяти»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Платонова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Ксения,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номинация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«Письменная работа»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Бакай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Юлия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номинация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«С чего начинается Родина»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Евсеева Диана,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Окружной историко-краеведческий, юношеский конкурс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(Романовские чтения)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Важинский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Константин,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Макарова Елизавета,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6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Международная научно-исследовательская конференция молодых исследователй (старшеклассников и студентов) «Образование. Наука. Профессия».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Трифонова Дарья,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победитель в секции «Краеведение историческое»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3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Олимпиада по истории и обществознанию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Международной научно-исследовательской конференции «Образование. Наука. Профессия».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Трифонова Дарья,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Демидова Ольга,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Районный конкурс «Марафон гражданских инициатив»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Команда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«Я-гражданин»,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Команда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«Я-гражданин»,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Команда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Я-гражданин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Окружной конкурс «Марафон гражданских инициатив»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Команда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«Я-гражданин»,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Команда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«Я-гражданин»,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Окружная олимпиада по финансовой грамотности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Петров Егор,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победителей и призеров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71538" y="1857364"/>
          <a:ext cx="7429552" cy="437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225536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Динамика количества победителей олимпиад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и конкурсов, подготовленных педагогом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19" y="1357298"/>
          <a:ext cx="5929355" cy="2574248"/>
        </p:xfrm>
        <a:graphic>
          <a:graphicData uri="http://schemas.openxmlformats.org/drawingml/2006/table">
            <a:tbl>
              <a:tblPr/>
              <a:tblGrid>
                <a:gridCol w="400716"/>
                <a:gridCol w="1924455"/>
                <a:gridCol w="1201583"/>
                <a:gridCol w="1201583"/>
                <a:gridCol w="1201018"/>
              </a:tblGrid>
              <a:tr h="60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2010-2011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2011-2012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2012-2013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Олимпиады, конференции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Творческие конкурсы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357686" y="38576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214686"/>
            <a:ext cx="7772400" cy="255428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Высокие</a:t>
            </a:r>
            <a:br>
              <a:rPr lang="ru-RU" dirty="0" smtClean="0"/>
            </a:br>
            <a:r>
              <a:rPr lang="ru-RU" dirty="0" smtClean="0"/>
              <a:t>результаты учебных достижений обучающихся</a:t>
            </a:r>
            <a:endParaRPr lang="ru-RU" dirty="0"/>
          </a:p>
        </p:txBody>
      </p:sp>
      <p:pic>
        <p:nvPicPr>
          <p:cNvPr id="20481" name="Picture 1" descr="C:\Documents and Settings\All Users\Документы\Мои рисунки\Образцы рисунков\X3U9KCA60DCTMCANVPLRRCAJBMC79CAD1TBWDCAZ0PTB1CAGJ8AB2CA59DEAECAZYBXUFCAYVQQ0RCAPFD3LGCAAVFYP7CAEC5L3CCAOHCYAACAAML85WCA0X6Z6JCAPPAZPTCACJRGTBCAPVSQL6CAXKBEEZ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14290"/>
            <a:ext cx="3286148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/>
          </a:bodyPr>
          <a:lstStyle/>
          <a:p>
            <a:pPr lvl="1" algn="ctr"/>
            <a:r>
              <a:rPr lang="ru-RU" sz="2400" b="1" dirty="0"/>
              <a:t>Позитивная динамика итогов (средний балл)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учебной деятельности обучающихся по </a:t>
            </a:r>
            <a:r>
              <a:rPr lang="ru-RU" sz="2400" b="1" dirty="0" smtClean="0"/>
              <a:t>годам</a:t>
            </a:r>
            <a:br>
              <a:rPr lang="ru-RU" sz="24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История</a:t>
            </a:r>
            <a:endParaRPr lang="ru-RU" sz="310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61" y="1785926"/>
          <a:ext cx="8358245" cy="4511721"/>
        </p:xfrm>
        <a:graphic>
          <a:graphicData uri="http://schemas.openxmlformats.org/drawingml/2006/table">
            <a:tbl>
              <a:tblPr/>
              <a:tblGrid>
                <a:gridCol w="618812"/>
                <a:gridCol w="378460"/>
                <a:gridCol w="377926"/>
                <a:gridCol w="452332"/>
                <a:gridCol w="823298"/>
                <a:gridCol w="529952"/>
                <a:gridCol w="378460"/>
                <a:gridCol w="378460"/>
                <a:gridCol w="378460"/>
                <a:gridCol w="759596"/>
                <a:gridCol w="603823"/>
                <a:gridCol w="377926"/>
                <a:gridCol w="377926"/>
                <a:gridCol w="377926"/>
                <a:gridCol w="755849"/>
                <a:gridCol w="789039"/>
              </a:tblGrid>
              <a:tr h="37667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2010-2011 учебный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2011-2012 учебный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2012-2013 учебный 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10А-Б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11А-Б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 положительная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Позитивная динамика итогов (средний балл)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учебной деятельности обучающихся по годам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Обществознание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43050"/>
          <a:ext cx="8501125" cy="4511721"/>
        </p:xfrm>
        <a:graphic>
          <a:graphicData uri="http://schemas.openxmlformats.org/drawingml/2006/table">
            <a:tbl>
              <a:tblPr/>
              <a:tblGrid>
                <a:gridCol w="631371"/>
                <a:gridCol w="387234"/>
                <a:gridCol w="386688"/>
                <a:gridCol w="464790"/>
                <a:gridCol w="851478"/>
                <a:gridCol w="541800"/>
                <a:gridCol w="387234"/>
                <a:gridCol w="387234"/>
                <a:gridCol w="387234"/>
                <a:gridCol w="784845"/>
                <a:gridCol w="622633"/>
                <a:gridCol w="386688"/>
                <a:gridCol w="386688"/>
                <a:gridCol w="386688"/>
                <a:gridCol w="703466"/>
                <a:gridCol w="805054"/>
              </a:tblGrid>
              <a:tr h="37667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2010-2011 учебный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2011-2012 учебный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2012-2013 учебный год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ср. балл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10А-Б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11А-Б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 положительная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98" marR="42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Средний балл по результатам ЕГЭ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Обществознание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571612"/>
          <a:ext cx="8786873" cy="4337660"/>
        </p:xfrm>
        <a:graphic>
          <a:graphicData uri="http://schemas.openxmlformats.org/drawingml/2006/table">
            <a:tbl>
              <a:tblPr/>
              <a:tblGrid>
                <a:gridCol w="590330"/>
                <a:gridCol w="903787"/>
                <a:gridCol w="1102440"/>
                <a:gridCol w="725954"/>
                <a:gridCol w="903787"/>
                <a:gridCol w="1102440"/>
                <a:gridCol w="725954"/>
                <a:gridCol w="903787"/>
                <a:gridCol w="1102440"/>
                <a:gridCol w="725954"/>
              </a:tblGrid>
              <a:tr h="5586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2010-2011 учебный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2011-2012 учебный год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2012-2013 учебный год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8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Учащиеся, обучающиеся у педагога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Отрадненский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образовательный округ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Самарская область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Учащиеся, обучающиеся у педагога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Отрадненский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образовательный округ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Самарская область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Учащиеся, обучающиеся у педагога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Отрадненский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образовательный округ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Самарская область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средний бал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66,4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60,6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57,6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63,6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58,9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58,2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63,5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63,9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9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выше регионального уровня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выше регионального уровня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выше регионального уровня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Средний балл по результатам ЕГЭ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0" y="1571612"/>
          <a:ext cx="8501120" cy="4300080"/>
        </p:xfrm>
        <a:graphic>
          <a:graphicData uri="http://schemas.openxmlformats.org/drawingml/2006/table">
            <a:tbl>
              <a:tblPr/>
              <a:tblGrid>
                <a:gridCol w="571133"/>
                <a:gridCol w="874395"/>
                <a:gridCol w="1066588"/>
                <a:gridCol w="702346"/>
                <a:gridCol w="874395"/>
                <a:gridCol w="1066588"/>
                <a:gridCol w="702346"/>
                <a:gridCol w="874395"/>
                <a:gridCol w="1066588"/>
                <a:gridCol w="702346"/>
              </a:tblGrid>
              <a:tr h="5501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2010-2011 учебный год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2011-2012 учебный год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2012-2013 учебный год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71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Учащиеся, обучающиеся у педагога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Отрадненский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образовательный округ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Самарская область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Учащиеся, обучающиеся у педагога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Отрадненский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образовательный округ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Самарская область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Учащиеся, обучающиеся у педагога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Отрадненский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образовательный округ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Самарская область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3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средний бал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56,7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52,5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52,1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62,6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52,9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54,4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55,9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60,1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3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выше регионального уровня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Выше регионального уровня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65" marR="42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214686"/>
            <a:ext cx="7772400" cy="255428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Высокие</a:t>
            </a:r>
            <a:br>
              <a:rPr lang="ru-RU" dirty="0" smtClean="0"/>
            </a:br>
            <a:r>
              <a:rPr lang="ru-RU" dirty="0" smtClean="0"/>
              <a:t>результаты внеурочной деятельности обучающихся</a:t>
            </a:r>
            <a:endParaRPr lang="ru-RU" dirty="0"/>
          </a:p>
        </p:txBody>
      </p:sp>
      <p:pic>
        <p:nvPicPr>
          <p:cNvPr id="19457" name="Picture 1" descr="C:\Documents and Settings\All Users\Документы\Мои рисунки\Образцы рисунков\aim4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31" y="71414"/>
            <a:ext cx="3819525" cy="380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719</Words>
  <Application>Microsoft Office PowerPoint</Application>
  <PresentationFormat>Экран (4:3)</PresentationFormat>
  <Paragraphs>373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Профессиональные достижения кандидата для участия в конкурсе на получение денежного поощрения лучшими учителями Самарской области в 2014 году </vt:lpstr>
      <vt:lpstr>Высокие результаты учебных достижений обучающихся</vt:lpstr>
      <vt:lpstr>Позитивная динамика итогов (средний балл) учебной деятельности обучающихся по годам История</vt:lpstr>
      <vt:lpstr>Позитивная динамика итогов (средний балл) учебной деятельности обучающихся по годам Обществознание</vt:lpstr>
      <vt:lpstr>Презентация PowerPoint</vt:lpstr>
      <vt:lpstr>Средний балл по результатам ЕГЭ Обществознание</vt:lpstr>
      <vt:lpstr>Средний балл по результатам ЕГЭ История</vt:lpstr>
      <vt:lpstr>Высокие результаты внеурочной деятельности обучающихся</vt:lpstr>
      <vt:lpstr>Презентация PowerPoint</vt:lpstr>
      <vt:lpstr>Победители и призеры этапов Всероссийской олимпиады</vt:lpstr>
      <vt:lpstr>Победители и призеры мероприятий интеллектуальной, научно-исследовательской направленности</vt:lpstr>
      <vt:lpstr>Количество победителей и призеров </vt:lpstr>
      <vt:lpstr>Динамика количества победителей олимпиад и конкурсов, подготовленных педагогом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6</cp:revision>
  <dcterms:modified xsi:type="dcterms:W3CDTF">2014-04-14T09:36:26Z</dcterms:modified>
</cp:coreProperties>
</file>